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sldIdLst>
    <p:sldId id="349" r:id="rId2"/>
    <p:sldId id="345" r:id="rId3"/>
    <p:sldId id="355" r:id="rId4"/>
    <p:sldId id="356" r:id="rId5"/>
    <p:sldId id="360" r:id="rId6"/>
    <p:sldId id="357" r:id="rId7"/>
    <p:sldId id="350" r:id="rId8"/>
    <p:sldId id="346" r:id="rId9"/>
    <p:sldId id="347" r:id="rId10"/>
    <p:sldId id="352" r:id="rId11"/>
    <p:sldId id="353" r:id="rId12"/>
    <p:sldId id="359" r:id="rId13"/>
    <p:sldId id="3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8571" autoAdjust="0"/>
  </p:normalViewPr>
  <p:slideViewPr>
    <p:cSldViewPr>
      <p:cViewPr>
        <p:scale>
          <a:sx n="75" d="100"/>
          <a:sy n="75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7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5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t>28-Aug-15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t>28-Aug-15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t>28-Aug-15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t>28-Aug-15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t>28-Aug-15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28-Aug-15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t>28-Aug-15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t>28-Aug-15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2" descr="http://blogs.zdnet.com/security/images/java_logo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15000"/>
            <a:ext cx="609600" cy="970483"/>
          </a:xfrm>
          <a:prstGeom prst="rect">
            <a:avLst/>
          </a:prstGeom>
          <a:noFill/>
        </p:spPr>
      </p:pic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4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438400" y="4191000"/>
            <a:ext cx="6477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NET 311</a:t>
            </a:r>
            <a:br>
              <a:rPr lang="en-US" dirty="0" smtClean="0"/>
            </a:br>
            <a:r>
              <a:rPr lang="en-US" dirty="0" smtClean="0"/>
              <a:t>Information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Lecture 1: </a:t>
            </a:r>
            <a:r>
              <a:rPr lang="en-US" sz="2800" dirty="0" smtClean="0"/>
              <a:t>Introduction to Information Security </a:t>
            </a:r>
            <a:endParaRPr lang="en-US" sz="2800" dirty="0"/>
          </a:p>
          <a:p>
            <a:endParaRPr lang="fr-FR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fr-FR" altLang="en-US" dirty="0" smtClean="0">
                <a:latin typeface="Times New Roman" pitchFamily="18" charset="0"/>
                <a:cs typeface="Times New Roman" pitchFamily="18" charset="0"/>
              </a:rPr>
              <a:t>Trinity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28-Aug-15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8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458200" cy="4419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fr-FR" altLang="en-US" sz="3200" dirty="0" smtClean="0">
                <a:latin typeface="Calibri" pitchFamily="34" charset="0"/>
                <a:cs typeface="Calibri" pitchFamily="34" charset="0"/>
              </a:rPr>
              <a:t>Security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based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on: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prevention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detection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, and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response</a:t>
            </a:r>
            <a:r>
              <a:rPr lang="fr-FR" altLang="en-US" sz="32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altLang="en-US" sz="32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fr-FR" altLang="en-US" sz="3200" dirty="0" smtClean="0">
                <a:latin typeface="Calibri" pitchFamily="34" charset="0"/>
                <a:cs typeface="Calibri" pitchFamily="34" charset="0"/>
              </a:rPr>
              <a:t>Security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trinity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should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be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the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foundation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for all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200" dirty="0" err="1">
                <a:latin typeface="Calibri" pitchFamily="34" charset="0"/>
                <a:cs typeface="Calibri" pitchFamily="34" charset="0"/>
              </a:rPr>
              <a:t>policies</a:t>
            </a:r>
            <a:r>
              <a:rPr lang="fr-FR" altLang="en-US" sz="3200" dirty="0" smtClean="0">
                <a:latin typeface="Calibri" pitchFamily="34" charset="0"/>
                <a:cs typeface="Calibri" pitchFamily="34" charset="0"/>
              </a:rPr>
              <a:t>.</a:t>
            </a:r>
            <a:endParaRPr lang="fr-FR" altLang="en-US" sz="320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093991" y="2362200"/>
            <a:ext cx="2944813" cy="2447925"/>
            <a:chOff x="2413" y="1639"/>
            <a:chExt cx="1421" cy="1495"/>
          </a:xfrm>
        </p:grpSpPr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2426" y="1933"/>
              <a:ext cx="1270" cy="95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fr-FR" altLang="en-US" sz="2400" b="1"/>
                <a:t>Security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 rot="-3242369">
              <a:off x="2090" y="1992"/>
              <a:ext cx="867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Detection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699" y="2855"/>
              <a:ext cx="678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Response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3307666">
              <a:off x="3234" y="2019"/>
              <a:ext cx="980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Prevention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707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Security Trinity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28-Aug-15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64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altLang="en-US" sz="2400" b="1" dirty="0" err="1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Prevention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: 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developping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 smtClean="0">
                <a:latin typeface="Calibri" pitchFamily="34" charset="0"/>
                <a:cs typeface="Calibri" pitchFamily="34" charset="0"/>
              </a:rPr>
              <a:t>informaton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 smtClean="0"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schemes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any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organization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should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emphasize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preventive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measures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over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detection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and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response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. It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more efficient and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much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more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cost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effective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prevent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attack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than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detect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or </a:t>
            </a:r>
            <a:r>
              <a:rPr lang="fr-FR" altLang="en-US" sz="2400" dirty="0" err="1" smtClean="0">
                <a:latin typeface="Calibri" pitchFamily="34" charset="0"/>
                <a:cs typeface="Calibri" pitchFamily="34" charset="0"/>
              </a:rPr>
              <a:t>respond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to one.</a:t>
            </a:r>
          </a:p>
          <a:p>
            <a:pPr marL="0" indent="0" algn="just">
              <a:buNone/>
            </a:pPr>
            <a:r>
              <a:rPr lang="fr-FR" altLang="en-US" sz="2400" b="1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fr-FR" altLang="en-US" sz="2400" b="1" dirty="0" err="1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Detection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: once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preventive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measures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fail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procedures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need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be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put in place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detect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immediatly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detect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araised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attack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 algn="just">
              <a:buNone/>
            </a:pPr>
            <a:r>
              <a:rPr lang="fr-FR" altLang="en-US" sz="2400" b="1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fr-FR" altLang="en-US" sz="2400" b="1" dirty="0" err="1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Response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: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we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need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develop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 plan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that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identifies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appropriate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response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a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atatck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(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who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responsable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execute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some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actions,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what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appropriate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action ?) </a:t>
            </a:r>
          </a:p>
          <a:p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7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77200" cy="869950"/>
          </a:xfrm>
        </p:spPr>
        <p:txBody>
          <a:bodyPr>
            <a:normAutofit/>
          </a:bodyPr>
          <a:lstStyle/>
          <a:p>
            <a:r>
              <a:rPr lang="en-US" dirty="0" smtClean="0"/>
              <a:t>Security </a:t>
            </a:r>
            <a:r>
              <a:rPr lang="en-US" dirty="0"/>
              <a:t>Mechanisms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28-Aug-15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031314"/>
              </p:ext>
            </p:extLst>
          </p:nvPr>
        </p:nvGraphicFramePr>
        <p:xfrm>
          <a:off x="685800" y="1828800"/>
          <a:ext cx="7848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365"/>
                <a:gridCol w="569023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Mechanisms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Encipherment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use of mathematical algorithms to transform data into a form that is not readily intelligible. The transformation and subsequent recovery of the data depend on an algorithm and zero or more encryption keys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Digital Signature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appended to, or a cryptographic transformation of, a data unit that allows a recipient of the data unit to </a:t>
                      </a:r>
                      <a:r>
                        <a:rPr lang="en-US" b="0" dirty="0" smtClean="0"/>
                        <a:t>prove the source and integrity </a:t>
                      </a:r>
                      <a:r>
                        <a:rPr lang="en-US" dirty="0" smtClean="0"/>
                        <a:t>of the data unit and protect against forgery (e.g., by the recipient)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variety of mechanisms that enforce access rights to resources.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Integrity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variety of mechanisms used to assure the integrity of a data unit or stream of data units.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Traffic Padding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The insertion of bits into gaps in a data stream to frustrate traffic analysis attempts.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61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28-Aug-15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305800" cy="44196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Cryptography and Network Security: Principles and practice’, William Stallings Fifth edition, 2011. </a:t>
            </a:r>
            <a:endParaRPr lang="en-US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6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295400" y="2667000"/>
            <a:ext cx="7696200" cy="3657600"/>
          </a:xfrm>
        </p:spPr>
        <p:txBody>
          <a:bodyPr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Computer Security </a:t>
            </a: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altLang="en-US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Definition</a:t>
            </a: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 Services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 </a:t>
            </a:r>
            <a:r>
              <a:rPr lang="fr-FR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threats</a:t>
            </a:r>
            <a:r>
              <a:rPr lang="fr-FR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fr-FR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attacks</a:t>
            </a:r>
            <a:endParaRPr lang="fr-FR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Passive </a:t>
            </a:r>
            <a:r>
              <a:rPr lang="fr-FR" altLang="en-US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Active </a:t>
            </a:r>
            <a:r>
              <a:rPr lang="fr-FR" altLang="en-US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</a:t>
            </a:r>
            <a:endParaRPr lang="fr-FR" alt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 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Trinity</a:t>
            </a:r>
            <a:endParaRPr 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fr-FR" alt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71600" y="1524000"/>
            <a:ext cx="7620000" cy="990600"/>
          </a:xfrm>
        </p:spPr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lecture contents:</a:t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1676400"/>
            <a:ext cx="1295400" cy="701676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3352800" y="6172200"/>
            <a:ext cx="54210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09600" y="6172200"/>
            <a:ext cx="2667000" cy="365125"/>
          </a:xfrm>
        </p:spPr>
        <p:txBody>
          <a:bodyPr/>
          <a:lstStyle/>
          <a:p>
            <a:fld id="{6208660A-46B4-4F3A-BFE2-10C1C1869126}" type="datetime5">
              <a:rPr lang="en-GB" smtClean="0"/>
              <a:t>28-Aug-15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295400" y="2743200"/>
            <a:ext cx="7772400" cy="350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altLang="en-US" b="1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Computer S</a:t>
            </a:r>
            <a:r>
              <a:rPr lang="fr-FR" altLang="en-US" b="1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ecurity</a:t>
            </a:r>
            <a:r>
              <a:rPr lang="fr-FR" altLang="en-US" dirty="0">
                <a:latin typeface="Calibri" pitchFamily="34" charset="0"/>
                <a:cs typeface="Calibri" pitchFamily="34" charset="0"/>
              </a:rPr>
              <a:t>: </a:t>
            </a:r>
            <a:endParaRPr lang="fr-FR" altLang="en-US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altLang="en-US" dirty="0">
                <a:latin typeface="Calibri" pitchFamily="34" charset="0"/>
                <a:cs typeface="Calibri" pitchFamily="34" charset="0"/>
              </a:rPr>
              <a:t>protection afforded to an automated information system in order to attain the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latin typeface="Calibri" pitchFamily="34" charset="0"/>
                <a:cs typeface="Calibri" pitchFamily="34" charset="0"/>
              </a:rPr>
              <a:t>applicable objectives of preserving the integrity, availability, and confidentiality </a:t>
            </a:r>
            <a:r>
              <a:rPr lang="en-US" altLang="en-US" dirty="0" smtClean="0">
                <a:latin typeface="Calibri" pitchFamily="34" charset="0"/>
                <a:cs typeface="Calibri" pitchFamily="34" charset="0"/>
              </a:rPr>
              <a:t>of information </a:t>
            </a:r>
            <a:r>
              <a:rPr lang="en-US" altLang="en-US" dirty="0">
                <a:latin typeface="Calibri" pitchFamily="34" charset="0"/>
                <a:cs typeface="Calibri" pitchFamily="34" charset="0"/>
              </a:rPr>
              <a:t>system resources </a:t>
            </a:r>
            <a:r>
              <a:rPr lang="en-US" altLang="en-US" dirty="0" smtClean="0">
                <a:latin typeface="Calibri" pitchFamily="34" charset="0"/>
                <a:cs typeface="Calibri" pitchFamily="34" charset="0"/>
              </a:rPr>
              <a:t>(includes hardware</a:t>
            </a:r>
            <a:r>
              <a:rPr lang="en-US" altLang="en-US" dirty="0">
                <a:latin typeface="Calibri" pitchFamily="34" charset="0"/>
                <a:cs typeface="Calibri" pitchFamily="34" charset="0"/>
              </a:rPr>
              <a:t>, software, </a:t>
            </a:r>
            <a:r>
              <a:rPr lang="en-US" altLang="en-US" dirty="0" smtClean="0">
                <a:latin typeface="Calibri" pitchFamily="34" charset="0"/>
                <a:cs typeface="Calibri" pitchFamily="34" charset="0"/>
              </a:rPr>
              <a:t>firmware, information/data, and   telecommunications).</a:t>
            </a:r>
            <a:endParaRPr lang="fr-FR" alt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71600" y="1676400"/>
            <a:ext cx="7620000" cy="914400"/>
          </a:xfrm>
        </p:spPr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chemeClr val="tx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chemeClr val="tx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chemeClr val="tx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Computer Security</a:t>
            </a:r>
            <a:br>
              <a:rPr lang="fr-FR" altLang="en-US" b="1" dirty="0" smtClean="0">
                <a:solidFill>
                  <a:schemeClr val="tx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t>28-Aug-15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96200" cy="3810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1. Confidentiality/ privacy: 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Assures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that private or confidential information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is not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made available or disclosed to unauthorized individuals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Integrity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: Assures that information and programs are changed only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in a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specified and authorized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manner.</a:t>
            </a:r>
          </a:p>
          <a:p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fr-FR" altLang="en-US" sz="2400" b="1" dirty="0">
                <a:latin typeface="Calibri" pitchFamily="34" charset="0"/>
                <a:cs typeface="Calibri" pitchFamily="34" charset="0"/>
              </a:rPr>
              <a:t>Authentification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: 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receiver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needs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be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sure of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sender’s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identity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533400" indent="-533400">
              <a:lnSpc>
                <a:spcPct val="90000"/>
              </a:lnSpc>
            </a:pPr>
            <a:endParaRPr lang="fr-FR" alt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Services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3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315200" cy="3276599"/>
          </a:xfrm>
        </p:spPr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</a:pPr>
            <a:r>
              <a:rPr lang="fr-FR" altLang="en-US" sz="2400" b="1" dirty="0">
                <a:latin typeface="Calibri" pitchFamily="34" charset="0"/>
                <a:cs typeface="Calibri" pitchFamily="34" charset="0"/>
              </a:rPr>
              <a:t>4.Nonrepudation 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: A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sender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must not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be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able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deny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sending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a message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that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he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or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she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, in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fact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did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send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Availability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: Assures that systems work promptly and service is not denied to authorized users.</a:t>
            </a:r>
          </a:p>
          <a:p>
            <a:pPr marL="514350" indent="-514350">
              <a:buAutoNum type="arabicPeriod"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</a:t>
            </a:r>
            <a:r>
              <a:rPr lang="en-US" dirty="0" smtClean="0"/>
              <a:t>Services cont.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295400" y="2743200"/>
            <a:ext cx="7924800" cy="3657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Threat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A potential for violation of security, which exists when there is a circumstance, capability,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action, or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event that could breach security and cause harm. That is, </a:t>
            </a:r>
            <a:r>
              <a:rPr lang="en-US" u="sng" dirty="0">
                <a:latin typeface="Calibri" pitchFamily="34" charset="0"/>
                <a:cs typeface="Calibri" pitchFamily="34" charset="0"/>
              </a:rPr>
              <a:t>a threat is a possible danger 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that might </a:t>
            </a:r>
            <a:r>
              <a:rPr lang="en-US" u="sng" dirty="0">
                <a:latin typeface="Calibri" pitchFamily="34" charset="0"/>
                <a:cs typeface="Calibri" pitchFamily="34" charset="0"/>
              </a:rPr>
              <a:t>exploit a vulnerability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Security Threats  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t>28-Aug-15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2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fr-FR" altLang="en-US" dirty="0" smtClean="0"/>
              <a:t>Security </a:t>
            </a:r>
            <a:r>
              <a:rPr lang="fr-FR" altLang="en-US" dirty="0" err="1" smtClean="0"/>
              <a:t>attack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is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any</a:t>
            </a:r>
            <a:r>
              <a:rPr lang="fr-FR" altLang="en-US" dirty="0" smtClean="0"/>
              <a:t> </a:t>
            </a:r>
            <a:r>
              <a:rPr lang="fr-FR" altLang="en-US" dirty="0"/>
              <a:t>action </a:t>
            </a:r>
            <a:r>
              <a:rPr lang="fr-FR" altLang="en-US" dirty="0" err="1"/>
              <a:t>that</a:t>
            </a:r>
            <a:r>
              <a:rPr lang="fr-FR" altLang="en-US" dirty="0"/>
              <a:t> comprises the </a:t>
            </a:r>
            <a:r>
              <a:rPr lang="fr-FR" altLang="en-US" dirty="0" err="1"/>
              <a:t>security</a:t>
            </a:r>
            <a:r>
              <a:rPr lang="fr-FR" altLang="en-US" dirty="0"/>
              <a:t> of </a:t>
            </a:r>
            <a:r>
              <a:rPr lang="fr-FR" altLang="en-US" dirty="0" smtClean="0"/>
              <a:t>information </a:t>
            </a:r>
            <a:r>
              <a:rPr lang="fr-FR" altLang="en-US" dirty="0" err="1"/>
              <a:t>owned</a:t>
            </a:r>
            <a:r>
              <a:rPr lang="fr-FR" altLang="en-US" dirty="0"/>
              <a:t> by an  </a:t>
            </a:r>
            <a:r>
              <a:rPr lang="fr-FR" altLang="en-US" dirty="0" err="1"/>
              <a:t>organization</a:t>
            </a:r>
            <a:r>
              <a:rPr lang="fr-FR" altLang="en-US" dirty="0" smtClean="0"/>
              <a:t>.</a:t>
            </a:r>
          </a:p>
          <a:p>
            <a:pPr algn="just">
              <a:lnSpc>
                <a:spcPct val="90000"/>
              </a:lnSpc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en-US" b="1" dirty="0">
                <a:solidFill>
                  <a:schemeClr val="bg1"/>
                </a:solidFill>
              </a:rPr>
              <a:t>Security </a:t>
            </a:r>
            <a:r>
              <a:rPr lang="fr-FR" altLang="en-US" b="1" dirty="0" err="1" smtClean="0">
                <a:solidFill>
                  <a:schemeClr val="bg1"/>
                </a:solidFill>
              </a:rPr>
              <a:t>attack</a:t>
            </a:r>
            <a:endParaRPr lang="fr-FR" alt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t>28-Aug-15</a:t>
            </a:fld>
            <a:endParaRPr lang="en-US"/>
          </a:p>
        </p:txBody>
      </p:sp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657600"/>
            <a:ext cx="5302250" cy="281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1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73050"/>
            <a:ext cx="8458200" cy="869950"/>
          </a:xfrm>
        </p:spPr>
        <p:txBody>
          <a:bodyPr>
            <a:noAutofit/>
          </a:bodyPr>
          <a:lstStyle/>
          <a:p>
            <a:r>
              <a:rPr lang="fr-FR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Passive Vs Active </a:t>
            </a:r>
            <a:r>
              <a:rPr lang="fr-FR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alt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ttacks</a:t>
            </a:r>
            <a:r>
              <a:rPr lang="fr-FR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381000" y="2438400"/>
            <a:ext cx="4191000" cy="40386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Char char="•"/>
            </a:pP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Attempts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learn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or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make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use of information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from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the system but </a:t>
            </a:r>
            <a:r>
              <a:rPr lang="fr-FR" altLang="en-US" sz="3400" i="1" dirty="0" err="1">
                <a:latin typeface="Calibri" pitchFamily="34" charset="0"/>
                <a:cs typeface="Calibri" pitchFamily="34" charset="0"/>
              </a:rPr>
              <a:t>does</a:t>
            </a:r>
            <a:r>
              <a:rPr lang="fr-FR" altLang="en-US" sz="3400" i="1" dirty="0">
                <a:latin typeface="Calibri" pitchFamily="34" charset="0"/>
                <a:cs typeface="Calibri" pitchFamily="34" charset="0"/>
              </a:rPr>
              <a:t> not affect system ressources</a:t>
            </a:r>
            <a:r>
              <a:rPr lang="fr-FR" altLang="en-US" sz="3400" i="1" dirty="0" smtClean="0">
                <a:latin typeface="Calibri" pitchFamily="34" charset="0"/>
                <a:cs typeface="Calibri" pitchFamily="34" charset="0"/>
              </a:rPr>
              <a:t>.</a:t>
            </a:r>
            <a:endParaRPr lang="fr-FR" altLang="en-US" sz="3400" i="1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The goal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3400" i="1" dirty="0" err="1">
                <a:latin typeface="Calibri" pitchFamily="34" charset="0"/>
                <a:cs typeface="Calibri" pitchFamily="34" charset="0"/>
              </a:rPr>
              <a:t>obtain</a:t>
            </a:r>
            <a:r>
              <a:rPr lang="fr-FR" altLang="en-US" sz="3400" i="1" dirty="0">
                <a:latin typeface="Calibri" pitchFamily="34" charset="0"/>
                <a:cs typeface="Calibri" pitchFamily="34" charset="0"/>
              </a:rPr>
              <a:t> information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that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being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transmitted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Telephone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converstaion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electronic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e-mail message…</a:t>
            </a:r>
          </a:p>
          <a:p>
            <a:pPr>
              <a:buFontTx/>
              <a:buChar char="•"/>
            </a:pP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This type of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attack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difficult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detect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(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it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does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not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involve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any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3400" dirty="0" err="1">
                <a:latin typeface="Calibri" pitchFamily="34" charset="0"/>
                <a:cs typeface="Calibri" pitchFamily="34" charset="0"/>
              </a:rPr>
              <a:t>alteration</a:t>
            </a:r>
            <a:r>
              <a:rPr lang="fr-FR" altLang="en-US" sz="3400" dirty="0">
                <a:latin typeface="Calibri" pitchFamily="34" charset="0"/>
                <a:cs typeface="Calibri" pitchFamily="34" charset="0"/>
              </a:rPr>
              <a:t> in data).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4038600" cy="3810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Attempts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involve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some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i="1" dirty="0">
                <a:latin typeface="Calibri" pitchFamily="34" charset="0"/>
                <a:cs typeface="Calibri" pitchFamily="34" charset="0"/>
              </a:rPr>
              <a:t>modification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of the data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stream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or the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creation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of a </a:t>
            </a:r>
            <a:r>
              <a:rPr lang="fr-FR" altLang="en-US" sz="2400" i="1" dirty="0">
                <a:latin typeface="Calibri" pitchFamily="34" charset="0"/>
                <a:cs typeface="Calibri" pitchFamily="34" charset="0"/>
              </a:rPr>
              <a:t>false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stream</a:t>
            </a:r>
            <a:r>
              <a:rPr lang="fr-FR" altLang="en-US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>
              <a:buNone/>
            </a:pPr>
            <a:endParaRPr lang="fr-FR" altLang="en-US" sz="24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This type of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attack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easier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to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detect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than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 passive </a:t>
            </a:r>
            <a:r>
              <a:rPr lang="fr-FR" altLang="en-US" sz="2400" dirty="0" err="1">
                <a:latin typeface="Calibri" pitchFamily="34" charset="0"/>
                <a:cs typeface="Calibri" pitchFamily="34" charset="0"/>
              </a:rPr>
              <a:t>attack</a:t>
            </a:r>
            <a:r>
              <a:rPr lang="fr-FR" altLang="en-US" sz="2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FontTx/>
              <a:buChar char="•"/>
            </a:pPr>
            <a:endParaRPr lang="fr-FR" altLang="en-US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"/>
          </p:nvPr>
        </p:nvSpPr>
        <p:spPr>
          <a:xfrm>
            <a:off x="609600" y="1524000"/>
            <a:ext cx="3886200" cy="640080"/>
          </a:xfrm>
        </p:spPr>
        <p:txBody>
          <a:bodyPr/>
          <a:lstStyle/>
          <a:p>
            <a:r>
              <a:rPr lang="en-US" dirty="0" smtClean="0"/>
              <a:t>Passive attack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953000" y="1524000"/>
            <a:ext cx="3886200" cy="640080"/>
          </a:xfrm>
        </p:spPr>
        <p:txBody>
          <a:bodyPr/>
          <a:lstStyle/>
          <a:p>
            <a:r>
              <a:rPr lang="en-US" dirty="0" smtClean="0"/>
              <a:t>Active Attack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57B8327-DB01-4244-94AA-B1192B28D333}" type="datetime5">
              <a:rPr lang="en-GB" smtClean="0"/>
              <a:t>28-Aug-15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err="1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Why</a:t>
            </a:r>
            <a:r>
              <a:rPr lang="fr-FR" altLang="en-US" b="1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b="1" dirty="0" err="1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b="1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 computer </a:t>
            </a:r>
            <a:r>
              <a:rPr lang="fr-FR" altLang="en-US" b="1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and network </a:t>
            </a:r>
            <a:r>
              <a:rPr lang="fr-FR" altLang="en-US" b="1" dirty="0" err="1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b="1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 important?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4724400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Protect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company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assests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(hardware and software).</a:t>
            </a:r>
          </a:p>
          <a:p>
            <a:pPr marL="609600" indent="-609600">
              <a:buFontTx/>
              <a:buAutoNum type="arabicPeriod"/>
            </a:pP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Gain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competive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advantage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: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developping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and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maintaing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effective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security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measures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can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provide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an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organization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with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a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competive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advantage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over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its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competion</a:t>
            </a:r>
            <a:r>
              <a:rPr lang="fr-FR" altLang="en-US" sz="2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fr-FR" altLang="en-US" sz="2800" dirty="0" err="1" smtClean="0">
                <a:latin typeface="Calibri" pitchFamily="34" charset="0"/>
                <a:cs typeface="Calibri" pitchFamily="34" charset="0"/>
              </a:rPr>
              <a:t>Keep</a:t>
            </a:r>
            <a:r>
              <a:rPr lang="fr-FR" alt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your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job: to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secure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one’s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position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within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an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organization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and to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ensure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futur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career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it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is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important to put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into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place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measures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that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protect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organizational</a:t>
            </a:r>
            <a:r>
              <a:rPr lang="fr-FR" alt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altLang="en-US" sz="2800" dirty="0" err="1">
                <a:latin typeface="Calibri" pitchFamily="34" charset="0"/>
                <a:cs typeface="Calibri" pitchFamily="34" charset="0"/>
              </a:rPr>
              <a:t>assests</a:t>
            </a:r>
            <a:r>
              <a:rPr lang="fr-FR" altLang="en-US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fr-FR" altLang="en-US" sz="2800" dirty="0">
              <a:latin typeface="Calibri" pitchFamily="34" charset="0"/>
              <a:cs typeface="Calibri" pitchFamily="34" charset="0"/>
            </a:endParaRP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853D7-15B6-49E4-9FE7-BF272DC7A2E9}" type="datetime5">
              <a:rPr lang="en-GB" smtClean="0"/>
              <a:t>28-Aug-15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1141</TotalTime>
  <Words>761</Words>
  <Application>Microsoft Office PowerPoint</Application>
  <PresentationFormat>On-screen Show (4:3)</PresentationFormat>
  <Paragraphs>115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NET 311 Information Security</vt:lpstr>
      <vt:lpstr> lecture contents: </vt:lpstr>
      <vt:lpstr> Computer Security </vt:lpstr>
      <vt:lpstr>Security Services</vt:lpstr>
      <vt:lpstr>Security Services cont.</vt:lpstr>
      <vt:lpstr>Security Threats  </vt:lpstr>
      <vt:lpstr>Security attack</vt:lpstr>
      <vt:lpstr>Passive Vs Active Attacks </vt:lpstr>
      <vt:lpstr>Why is computer and network security important?</vt:lpstr>
      <vt:lpstr>Security Trinity</vt:lpstr>
      <vt:lpstr>Security Trinity</vt:lpstr>
      <vt:lpstr>Security Mechanisms</vt:lpstr>
      <vt:lpstr>References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Administrator</cp:lastModifiedBy>
  <cp:revision>94</cp:revision>
  <dcterms:created xsi:type="dcterms:W3CDTF">2010-02-18T11:21:06Z</dcterms:created>
  <dcterms:modified xsi:type="dcterms:W3CDTF">2015-08-28T17:01:55Z</dcterms:modified>
</cp:coreProperties>
</file>